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aleway"/>
      <p:regular r:id="rId21"/>
      <p:bold r:id="rId22"/>
      <p:italic r:id="rId23"/>
      <p:boldItalic r:id="rId24"/>
    </p:embeddedFont>
    <p:embeddedFont>
      <p:font typeface="Roboto"/>
      <p:regular r:id="rId25"/>
      <p:bold r:id="rId26"/>
      <p:italic r:id="rId27"/>
      <p:boldItalic r:id="rId28"/>
    </p:embeddedFont>
    <p:embeddedFont>
      <p:font typeface="Lato"/>
      <p:regular r:id="rId29"/>
      <p:bold r:id="rId30"/>
      <p:italic r:id="rId31"/>
      <p:boldItalic r:id="rId32"/>
    </p:embeddedFont>
    <p:embeddedFont>
      <p:font typeface="Montserrat"/>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33" Type="http://schemas.openxmlformats.org/officeDocument/2006/relationships/font" Target="fonts/Montserrat-regular.fntdata"/><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35" Type="http://schemas.openxmlformats.org/officeDocument/2006/relationships/font" Target="fonts/Montserrat-italic.fntdata"/><Relationship Id="rId12" Type="http://schemas.openxmlformats.org/officeDocument/2006/relationships/slide" Target="slides/slide7.xml"/><Relationship Id="rId34" Type="http://schemas.openxmlformats.org/officeDocument/2006/relationships/font" Target="fonts/Montserrat-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Montserrat-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a4d26b363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a4d26b363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61c66b146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61c66b146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a4db9afbe1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a4db9afbe1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5430e6bdd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5430e6bdd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300"/>
              </a:spcBef>
              <a:spcAft>
                <a:spcPts val="120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60797792eb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60797792eb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t/>
            </a:r>
            <a:endParaRPr sz="1200">
              <a:solidFill>
                <a:srgbClr val="212529"/>
              </a:solidFill>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606fc724bb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606fc724bb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7fe80b31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7fe80b31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7fe80b314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7fe80b314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t/>
            </a:r>
            <a:endParaRPr b="1" sz="1200">
              <a:solidFill>
                <a:srgbClr val="202124"/>
              </a:solidFill>
              <a:highlight>
                <a:srgbClr val="FFFFFF"/>
              </a:highlight>
              <a:latin typeface="Roboto"/>
              <a:ea typeface="Roboto"/>
              <a:cs typeface="Roboto"/>
              <a:sym typeface="Robo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82" name="Shape 82"/>
        <p:cNvGrpSpPr/>
        <p:nvPr/>
      </p:nvGrpSpPr>
      <p:grpSpPr>
        <a:xfrm>
          <a:off x="0" y="0"/>
          <a:ext cx="0" cy="0"/>
          <a:chOff x="0" y="0"/>
          <a:chExt cx="0" cy="0"/>
        </a:xfrm>
      </p:grpSpPr>
      <p:pic>
        <p:nvPicPr>
          <p:cNvPr descr="Side view of hands writing in a notebook at a cafe" id="83" name="Google Shape;83;p13"/>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84" name="Google Shape;84;p13"/>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3"/>
          <p:cNvGrpSpPr/>
          <p:nvPr/>
        </p:nvGrpSpPr>
        <p:grpSpPr>
          <a:xfrm>
            <a:off x="830392" y="1191256"/>
            <a:ext cx="745763" cy="45826"/>
            <a:chOff x="4580561" y="2589004"/>
            <a:chExt cx="1064464" cy="25200"/>
          </a:xfrm>
        </p:grpSpPr>
        <p:sp>
          <p:nvSpPr>
            <p:cNvPr id="86" name="Google Shape;86;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3"/>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89" name="Google Shape;89;p13"/>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90" name="Google Shape;90;p13"/>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1" name="Google Shape;91;p13"/>
          <p:cNvSpPr txBox="1"/>
          <p:nvPr>
            <p:ph idx="12" type="sldNum"/>
          </p:nvPr>
        </p:nvSpPr>
        <p:spPr>
          <a:xfrm>
            <a:off x="8536300" y="4749850"/>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92" name="Shape 92"/>
        <p:cNvGrpSpPr/>
        <p:nvPr/>
      </p:nvGrpSpPr>
      <p:grpSpPr>
        <a:xfrm>
          <a:off x="0" y="0"/>
          <a:ext cx="0" cy="0"/>
          <a:chOff x="0" y="0"/>
          <a:chExt cx="0" cy="0"/>
        </a:xfrm>
      </p:grpSpPr>
      <p:pic>
        <p:nvPicPr>
          <p:cNvPr id="93" name="Google Shape;93;p14"/>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94" name="Google Shape;94;p14"/>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14"/>
          <p:cNvGrpSpPr/>
          <p:nvPr/>
        </p:nvGrpSpPr>
        <p:grpSpPr>
          <a:xfrm>
            <a:off x="830392" y="1191256"/>
            <a:ext cx="745763" cy="45826"/>
            <a:chOff x="4580561" y="2589004"/>
            <a:chExt cx="1064464" cy="25200"/>
          </a:xfrm>
        </p:grpSpPr>
        <p:sp>
          <p:nvSpPr>
            <p:cNvPr id="96" name="Google Shape;96;p14"/>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4"/>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99" name="Google Shape;99;p14"/>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0" name="Google Shape;100;p14"/>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01" name="Google Shape;101;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arxiv.org/pdf/2103.06450.pdf"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hyperlink" Target="https://github.com/ISTA421INFO521/ML-final-project-Handwriting-Recognitio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fki.tic.heia-fr.ch/databases/iam-handwriting-databas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5"/>
          <p:cNvSpPr txBox="1"/>
          <p:nvPr>
            <p:ph type="ctrTitle"/>
          </p:nvPr>
        </p:nvSpPr>
        <p:spPr>
          <a:xfrm>
            <a:off x="729450" y="1322450"/>
            <a:ext cx="5915100" cy="144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200"/>
              <a:t>Handwriting Recognition</a:t>
            </a:r>
            <a:endParaRPr sz="3200"/>
          </a:p>
          <a:p>
            <a:pPr indent="0" lvl="0" marL="0" rtl="0" algn="l">
              <a:spcBef>
                <a:spcPts val="0"/>
              </a:spcBef>
              <a:spcAft>
                <a:spcPts val="0"/>
              </a:spcAft>
              <a:buNone/>
            </a:pPr>
            <a:r>
              <a:t/>
            </a:r>
            <a:endParaRPr sz="3200"/>
          </a:p>
        </p:txBody>
      </p:sp>
      <p:sp>
        <p:nvSpPr>
          <p:cNvPr id="107" name="Google Shape;107;p15"/>
          <p:cNvSpPr txBox="1"/>
          <p:nvPr>
            <p:ph idx="1" type="subTitle"/>
          </p:nvPr>
        </p:nvSpPr>
        <p:spPr>
          <a:xfrm>
            <a:off x="729450" y="3731975"/>
            <a:ext cx="3787800" cy="82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a:t>
            </a:r>
            <a:endParaRPr/>
          </a:p>
        </p:txBody>
      </p:sp>
      <p:sp>
        <p:nvSpPr>
          <p:cNvPr id="108" name="Google Shape;108;p15"/>
          <p:cNvSpPr txBox="1"/>
          <p:nvPr/>
        </p:nvSpPr>
        <p:spPr>
          <a:xfrm>
            <a:off x="729450" y="3241475"/>
            <a:ext cx="2967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Lato"/>
                <a:ea typeface="Lato"/>
                <a:cs typeface="Lato"/>
                <a:sym typeface="Lato"/>
              </a:rPr>
              <a:t>Heba Abdelrazzak </a:t>
            </a:r>
            <a:endParaRPr sz="1600">
              <a:latin typeface="Lato"/>
              <a:ea typeface="Lato"/>
              <a:cs typeface="Lato"/>
              <a:sym typeface="Lato"/>
            </a:endParaRPr>
          </a:p>
          <a:p>
            <a:pPr indent="0" lvl="0" marL="0" rtl="0" algn="l">
              <a:spcBef>
                <a:spcPts val="0"/>
              </a:spcBef>
              <a:spcAft>
                <a:spcPts val="0"/>
              </a:spcAft>
              <a:buNone/>
            </a:pPr>
            <a:r>
              <a:rPr lang="en" sz="1600">
                <a:latin typeface="Lato"/>
                <a:ea typeface="Lato"/>
                <a:cs typeface="Lato"/>
                <a:sym typeface="Lato"/>
              </a:rPr>
              <a:t>Ani Chitransh</a:t>
            </a:r>
            <a:endParaRPr sz="1600">
              <a:latin typeface="Lato"/>
              <a:ea typeface="Lato"/>
              <a:cs typeface="Lato"/>
              <a:sym typeface="Lato"/>
            </a:endParaRPr>
          </a:p>
          <a:p>
            <a:pPr indent="0" lvl="0" marL="0" rtl="0" algn="l">
              <a:spcBef>
                <a:spcPts val="0"/>
              </a:spcBef>
              <a:spcAft>
                <a:spcPts val="0"/>
              </a:spcAft>
              <a:buNone/>
            </a:pPr>
            <a:r>
              <a:rPr lang="en" sz="1600">
                <a:latin typeface="Lato"/>
                <a:ea typeface="Lato"/>
                <a:cs typeface="Lato"/>
                <a:sym typeface="Lato"/>
              </a:rPr>
              <a:t>Ankit Pal</a:t>
            </a:r>
            <a:endParaRPr sz="1600">
              <a:latin typeface="Lato"/>
              <a:ea typeface="Lato"/>
              <a:cs typeface="Lato"/>
              <a:sym typeface="Lato"/>
            </a:endParaRPr>
          </a:p>
        </p:txBody>
      </p:sp>
      <p:pic>
        <p:nvPicPr>
          <p:cNvPr id="109" name="Google Shape;109;p15"/>
          <p:cNvPicPr preferRelativeResize="0"/>
          <p:nvPr/>
        </p:nvPicPr>
        <p:blipFill>
          <a:blip r:embed="rId3">
            <a:alphaModFix/>
          </a:blip>
          <a:stretch>
            <a:fillRect/>
          </a:stretch>
        </p:blipFill>
        <p:spPr>
          <a:xfrm>
            <a:off x="6236800" y="1322450"/>
            <a:ext cx="2630375" cy="2842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67" name="Shape 167"/>
        <p:cNvGrpSpPr/>
        <p:nvPr/>
      </p:nvGrpSpPr>
      <p:grpSpPr>
        <a:xfrm>
          <a:off x="0" y="0"/>
          <a:ext cx="0" cy="0"/>
          <a:chOff x="0" y="0"/>
          <a:chExt cx="0" cy="0"/>
        </a:xfrm>
      </p:grpSpPr>
      <p:sp>
        <p:nvSpPr>
          <p:cNvPr id="168" name="Google Shape;168;p24"/>
          <p:cNvSpPr/>
          <p:nvPr/>
        </p:nvSpPr>
        <p:spPr>
          <a:xfrm rot="10592382">
            <a:off x="5513499" y="1379656"/>
            <a:ext cx="2689002" cy="2689002"/>
          </a:xfrm>
          <a:prstGeom prst="blockArc">
            <a:avLst>
              <a:gd fmla="val 2627839" name="adj1"/>
              <a:gd fmla="val 5880699" name="adj2"/>
              <a:gd fmla="val 7985" name="adj3"/>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4"/>
          <p:cNvSpPr txBox="1"/>
          <p:nvPr/>
        </p:nvSpPr>
        <p:spPr>
          <a:xfrm>
            <a:off x="417525" y="159900"/>
            <a:ext cx="1057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u="sng">
                <a:latin typeface="Lato"/>
                <a:ea typeface="Lato"/>
                <a:cs typeface="Lato"/>
                <a:sym typeface="Lato"/>
              </a:rPr>
              <a:t>Results</a:t>
            </a:r>
            <a:r>
              <a:rPr lang="en">
                <a:latin typeface="Lato"/>
                <a:ea typeface="Lato"/>
                <a:cs typeface="Lato"/>
                <a:sym typeface="Lato"/>
              </a:rPr>
              <a:t> : </a:t>
            </a:r>
            <a:endParaRPr>
              <a:latin typeface="Lato"/>
              <a:ea typeface="Lato"/>
              <a:cs typeface="Lato"/>
              <a:sym typeface="Lato"/>
            </a:endParaRPr>
          </a:p>
        </p:txBody>
      </p:sp>
      <p:sp>
        <p:nvSpPr>
          <p:cNvPr id="170" name="Google Shape;170;p24"/>
          <p:cNvSpPr txBox="1"/>
          <p:nvPr/>
        </p:nvSpPr>
        <p:spPr>
          <a:xfrm>
            <a:off x="266500" y="591000"/>
            <a:ext cx="51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 F 1 score comparison of all the models </a:t>
            </a:r>
            <a:endParaRPr>
              <a:latin typeface="Lato"/>
              <a:ea typeface="Lato"/>
              <a:cs typeface="Lato"/>
              <a:sym typeface="Lato"/>
            </a:endParaRPr>
          </a:p>
        </p:txBody>
      </p:sp>
      <p:pic>
        <p:nvPicPr>
          <p:cNvPr id="171" name="Google Shape;171;p24"/>
          <p:cNvPicPr preferRelativeResize="0"/>
          <p:nvPr/>
        </p:nvPicPr>
        <p:blipFill>
          <a:blip r:embed="rId3">
            <a:alphaModFix/>
          </a:blip>
          <a:stretch>
            <a:fillRect/>
          </a:stretch>
        </p:blipFill>
        <p:spPr>
          <a:xfrm>
            <a:off x="1333875" y="991200"/>
            <a:ext cx="5854557" cy="3885802"/>
          </a:xfrm>
          <a:prstGeom prst="rect">
            <a:avLst/>
          </a:prstGeom>
          <a:noFill/>
          <a:ln>
            <a:noFill/>
          </a:ln>
        </p:spPr>
      </p:pic>
      <p:pic>
        <p:nvPicPr>
          <p:cNvPr id="172" name="Google Shape;172;p24"/>
          <p:cNvPicPr preferRelativeResize="0"/>
          <p:nvPr/>
        </p:nvPicPr>
        <p:blipFill>
          <a:blip r:embed="rId4">
            <a:alphaModFix/>
          </a:blip>
          <a:stretch>
            <a:fillRect/>
          </a:stretch>
        </p:blipFill>
        <p:spPr>
          <a:xfrm>
            <a:off x="7515375" y="809750"/>
            <a:ext cx="1538400" cy="735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5"/>
          <p:cNvSpPr txBox="1"/>
          <p:nvPr>
            <p:ph type="title"/>
          </p:nvPr>
        </p:nvSpPr>
        <p:spPr>
          <a:xfrm>
            <a:off x="606600" y="524050"/>
            <a:ext cx="7688400" cy="852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Discussion</a:t>
            </a:r>
            <a:endParaRPr/>
          </a:p>
        </p:txBody>
      </p:sp>
      <p:sp>
        <p:nvSpPr>
          <p:cNvPr id="178" name="Google Shape;178;p25"/>
          <p:cNvSpPr txBox="1"/>
          <p:nvPr/>
        </p:nvSpPr>
        <p:spPr>
          <a:xfrm>
            <a:off x="681250" y="1277175"/>
            <a:ext cx="7200900" cy="3458700"/>
          </a:xfrm>
          <a:prstGeom prst="rect">
            <a:avLst/>
          </a:prstGeom>
          <a:solidFill>
            <a:schemeClr val="dk1"/>
          </a:solidFill>
          <a:ln>
            <a:noFill/>
          </a:ln>
        </p:spPr>
        <p:txBody>
          <a:bodyPr anchorCtr="0" anchor="t" bIns="91425" lIns="91425" spcFirstLastPara="1" rIns="91425" wrap="square" tIns="91425">
            <a:spAutoFit/>
          </a:bodyPr>
          <a:lstStyle/>
          <a:p>
            <a:pPr indent="-412750" lvl="0" marL="457200" rtl="0" algn="l">
              <a:lnSpc>
                <a:spcPct val="115000"/>
              </a:lnSpc>
              <a:spcBef>
                <a:spcPts val="600"/>
              </a:spcBef>
              <a:spcAft>
                <a:spcPts val="0"/>
              </a:spcAft>
              <a:buClr>
                <a:schemeClr val="lt1"/>
              </a:buClr>
              <a:buSzPts val="2900"/>
              <a:buChar char="⬡"/>
            </a:pPr>
            <a:r>
              <a:rPr lang="en">
                <a:solidFill>
                  <a:schemeClr val="lt1"/>
                </a:solidFill>
              </a:rPr>
              <a:t>We can use image to sequence model that does not use image segmentation. Replicating </a:t>
            </a:r>
            <a:r>
              <a:rPr lang="en" u="sng">
                <a:solidFill>
                  <a:schemeClr val="hlink"/>
                </a:solidFill>
                <a:hlinkClick r:id="rId3"/>
              </a:rPr>
              <a:t>Full Page Handwriting Recognition via Image to Sequence Extraction </a:t>
            </a:r>
            <a:endParaRPr>
              <a:solidFill>
                <a:schemeClr val="lt1"/>
              </a:solidFill>
            </a:endParaRPr>
          </a:p>
          <a:p>
            <a:pPr indent="-412750" lvl="0" marL="457200" rtl="0" algn="l">
              <a:lnSpc>
                <a:spcPct val="115000"/>
              </a:lnSpc>
              <a:spcBef>
                <a:spcPts val="600"/>
              </a:spcBef>
              <a:spcAft>
                <a:spcPts val="0"/>
              </a:spcAft>
              <a:buClr>
                <a:schemeClr val="lt1"/>
              </a:buClr>
              <a:buSzPts val="2900"/>
              <a:buChar char="⬡"/>
            </a:pPr>
            <a:r>
              <a:rPr lang="en">
                <a:solidFill>
                  <a:schemeClr val="lt1"/>
                </a:solidFill>
              </a:rPr>
              <a:t>We need lots of word images - hard to obtain these images and make sure every word is included, and then it would be computationally expensive to train the model. </a:t>
            </a:r>
            <a:endParaRPr>
              <a:solidFill>
                <a:schemeClr val="lt1"/>
              </a:solidFill>
            </a:endParaRPr>
          </a:p>
          <a:p>
            <a:pPr indent="-412750" lvl="0" marL="457200" rtl="0" algn="l">
              <a:lnSpc>
                <a:spcPct val="115000"/>
              </a:lnSpc>
              <a:spcBef>
                <a:spcPts val="600"/>
              </a:spcBef>
              <a:spcAft>
                <a:spcPts val="0"/>
              </a:spcAft>
              <a:buClr>
                <a:schemeClr val="lt1"/>
              </a:buClr>
              <a:buSzPts val="2900"/>
              <a:buChar char="⬡"/>
            </a:pPr>
            <a:r>
              <a:rPr lang="en">
                <a:solidFill>
                  <a:schemeClr val="lt1"/>
                </a:solidFill>
              </a:rPr>
              <a:t>All the life-like speech libraries are paid.</a:t>
            </a:r>
            <a:endParaRPr>
              <a:solidFill>
                <a:schemeClr val="lt1"/>
              </a:solidFill>
            </a:endParaRPr>
          </a:p>
          <a:p>
            <a:pPr indent="-412750" lvl="0" marL="457200" rtl="0" algn="l">
              <a:lnSpc>
                <a:spcPct val="115000"/>
              </a:lnSpc>
              <a:spcBef>
                <a:spcPts val="600"/>
              </a:spcBef>
              <a:spcAft>
                <a:spcPts val="0"/>
              </a:spcAft>
              <a:buClr>
                <a:schemeClr val="lt1"/>
              </a:buClr>
              <a:buSzPts val="2900"/>
              <a:buChar char="⬡"/>
            </a:pPr>
            <a:r>
              <a:rPr lang="en">
                <a:solidFill>
                  <a:schemeClr val="lt1"/>
                </a:solidFill>
              </a:rPr>
              <a:t>Traditions ML models do not work really well. </a:t>
            </a:r>
            <a:endParaRPr>
              <a:solidFill>
                <a:schemeClr val="lt1"/>
              </a:solidFill>
            </a:endParaRPr>
          </a:p>
          <a:p>
            <a:pPr indent="0" lvl="0" marL="0" rtl="0" algn="l">
              <a:lnSpc>
                <a:spcPct val="115000"/>
              </a:lnSpc>
              <a:spcBef>
                <a:spcPts val="0"/>
              </a:spcBef>
              <a:spcAft>
                <a:spcPts val="0"/>
              </a:spcAft>
              <a:buNone/>
            </a:pPr>
            <a:r>
              <a:t/>
            </a:r>
            <a:endParaRPr sz="1600">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6"/>
          <p:cNvSpPr txBox="1"/>
          <p:nvPr>
            <p:ph type="title"/>
          </p:nvPr>
        </p:nvSpPr>
        <p:spPr>
          <a:xfrm>
            <a:off x="606600" y="524050"/>
            <a:ext cx="7688400" cy="852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300"/>
              <a:t>Demo</a:t>
            </a:r>
            <a:endParaRPr sz="3300"/>
          </a:p>
        </p:txBody>
      </p:sp>
      <p:sp>
        <p:nvSpPr>
          <p:cNvPr id="184" name="Google Shape;184;p26"/>
          <p:cNvSpPr txBox="1"/>
          <p:nvPr/>
        </p:nvSpPr>
        <p:spPr>
          <a:xfrm>
            <a:off x="681250" y="1277175"/>
            <a:ext cx="7200900" cy="678900"/>
          </a:xfrm>
          <a:prstGeom prst="rect">
            <a:avLst/>
          </a:prstGeom>
          <a:solidFill>
            <a:schemeClr val="dk1"/>
          </a:solidFill>
          <a:ln>
            <a:noFill/>
          </a:ln>
        </p:spPr>
        <p:txBody>
          <a:bodyPr anchorCtr="0" anchor="t" bIns="91425" lIns="91425" spcFirstLastPara="1" rIns="91425" wrap="square" tIns="91425">
            <a:spAutoFit/>
          </a:bodyPr>
          <a:lstStyle/>
          <a:p>
            <a:pPr indent="0" lvl="0" marL="457200" rtl="0" algn="l">
              <a:lnSpc>
                <a:spcPct val="115000"/>
              </a:lnSpc>
              <a:spcBef>
                <a:spcPts val="600"/>
              </a:spcBef>
              <a:spcAft>
                <a:spcPts val="0"/>
              </a:spcAft>
              <a:buNone/>
            </a:pPr>
            <a:r>
              <a:t/>
            </a:r>
            <a:endParaRPr>
              <a:solidFill>
                <a:schemeClr val="lt1"/>
              </a:solidFill>
            </a:endParaRPr>
          </a:p>
          <a:p>
            <a:pPr indent="0" lvl="0" marL="0" rtl="0" algn="l">
              <a:lnSpc>
                <a:spcPct val="115000"/>
              </a:lnSpc>
              <a:spcBef>
                <a:spcPts val="0"/>
              </a:spcBef>
              <a:spcAft>
                <a:spcPts val="0"/>
              </a:spcAft>
              <a:buNone/>
            </a:pPr>
            <a:r>
              <a:t/>
            </a:r>
            <a:endParaRPr sz="16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730000" y="1318650"/>
            <a:ext cx="3300900" cy="68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t>Future Work</a:t>
            </a:r>
            <a:endParaRPr sz="3000"/>
          </a:p>
        </p:txBody>
      </p:sp>
      <p:sp>
        <p:nvSpPr>
          <p:cNvPr id="190" name="Google Shape;190;p27"/>
          <p:cNvSpPr txBox="1"/>
          <p:nvPr/>
        </p:nvSpPr>
        <p:spPr>
          <a:xfrm>
            <a:off x="5207600" y="3521563"/>
            <a:ext cx="3300900" cy="51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1100">
              <a:solidFill>
                <a:schemeClr val="accent1"/>
              </a:solidFill>
              <a:latin typeface="Lato"/>
              <a:ea typeface="Lato"/>
              <a:cs typeface="Lato"/>
              <a:sym typeface="Lato"/>
            </a:endParaRPr>
          </a:p>
        </p:txBody>
      </p:sp>
      <p:sp>
        <p:nvSpPr>
          <p:cNvPr id="191" name="Google Shape;191;p27"/>
          <p:cNvSpPr txBox="1"/>
          <p:nvPr/>
        </p:nvSpPr>
        <p:spPr>
          <a:xfrm>
            <a:off x="5074575" y="301100"/>
            <a:ext cx="3178200" cy="40512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300"/>
              </a:spcBef>
              <a:spcAft>
                <a:spcPts val="0"/>
              </a:spcAft>
              <a:buSzPts val="1900"/>
              <a:buFont typeface="Lato"/>
              <a:buChar char="●"/>
            </a:pPr>
            <a:r>
              <a:rPr lang="en" sz="1200">
                <a:solidFill>
                  <a:srgbClr val="24292F"/>
                </a:solidFill>
              </a:rPr>
              <a:t>The traditional models do not perform well so using Neural network models can probably increase the performance. </a:t>
            </a:r>
            <a:endParaRPr sz="1200">
              <a:solidFill>
                <a:srgbClr val="24292F"/>
              </a:solidFill>
            </a:endParaRPr>
          </a:p>
          <a:p>
            <a:pPr indent="-349250" lvl="0" marL="457200" rtl="0" algn="l">
              <a:lnSpc>
                <a:spcPct val="115000"/>
              </a:lnSpc>
              <a:spcBef>
                <a:spcPts val="0"/>
              </a:spcBef>
              <a:spcAft>
                <a:spcPts val="0"/>
              </a:spcAft>
              <a:buSzPts val="1900"/>
              <a:buFont typeface="Lato"/>
              <a:buChar char="●"/>
            </a:pPr>
            <a:r>
              <a:rPr lang="en" sz="1200">
                <a:solidFill>
                  <a:srgbClr val="24292F"/>
                </a:solidFill>
              </a:rPr>
              <a:t>We have a lot of images to select for each word, sometimes no images at all, so trying Image to Sequence architecture should be preferred.  </a:t>
            </a:r>
            <a:endParaRPr sz="1200">
              <a:solidFill>
                <a:srgbClr val="24292F"/>
              </a:solidFill>
            </a:endParaRPr>
          </a:p>
          <a:p>
            <a:pPr indent="-349250" lvl="0" marL="457200" rtl="0" algn="l">
              <a:lnSpc>
                <a:spcPct val="115000"/>
              </a:lnSpc>
              <a:spcBef>
                <a:spcPts val="0"/>
              </a:spcBef>
              <a:spcAft>
                <a:spcPts val="0"/>
              </a:spcAft>
              <a:buSzPts val="1900"/>
              <a:buFont typeface="Lato"/>
              <a:buChar char="●"/>
            </a:pPr>
            <a:r>
              <a:rPr lang="en" sz="1200">
                <a:solidFill>
                  <a:srgbClr val="24292F"/>
                </a:solidFill>
              </a:rPr>
              <a:t>Emotions are important when you are reading something to make it clear like sad, happy or excited. Introducing emotions to words can be a wide aspect to look at. </a:t>
            </a:r>
            <a:endParaRPr sz="1200">
              <a:solidFill>
                <a:srgbClr val="24292F"/>
              </a:solidFill>
            </a:endParaRPr>
          </a:p>
          <a:p>
            <a:pPr indent="-349250" lvl="0" marL="457200" rtl="0" algn="l">
              <a:lnSpc>
                <a:spcPct val="115000"/>
              </a:lnSpc>
              <a:spcBef>
                <a:spcPts val="0"/>
              </a:spcBef>
              <a:spcAft>
                <a:spcPts val="0"/>
              </a:spcAft>
              <a:buSzPts val="1900"/>
              <a:buFont typeface="Lato"/>
              <a:buChar char="●"/>
            </a:pPr>
            <a:r>
              <a:rPr lang="en" sz="1200">
                <a:solidFill>
                  <a:srgbClr val="24292F"/>
                </a:solidFill>
              </a:rPr>
              <a:t>We can always take a look at the large &amp; synthetic datasets to work on more images.</a:t>
            </a:r>
            <a:endParaRPr sz="190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8"/>
          <p:cNvSpPr txBox="1"/>
          <p:nvPr>
            <p:ph type="title"/>
          </p:nvPr>
        </p:nvSpPr>
        <p:spPr>
          <a:xfrm>
            <a:off x="6761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000"/>
              <a:t>Conclusion</a:t>
            </a:r>
            <a:endParaRPr sz="3000"/>
          </a:p>
        </p:txBody>
      </p:sp>
      <p:sp>
        <p:nvSpPr>
          <p:cNvPr id="197" name="Google Shape;197;p28"/>
          <p:cNvSpPr txBox="1"/>
          <p:nvPr/>
        </p:nvSpPr>
        <p:spPr>
          <a:xfrm>
            <a:off x="729450" y="2854675"/>
            <a:ext cx="3000000" cy="1108200"/>
          </a:xfrm>
          <a:prstGeom prst="rect">
            <a:avLst/>
          </a:prstGeom>
          <a:noFill/>
          <a:ln>
            <a:noFill/>
          </a:ln>
        </p:spPr>
        <p:txBody>
          <a:bodyPr anchorCtr="0" anchor="t" bIns="91425" lIns="91425" spcFirstLastPara="1" rIns="91425" wrap="square" tIns="91425">
            <a:normAutofit/>
          </a:bodyPr>
          <a:lstStyle/>
          <a:p>
            <a:pPr indent="0" lvl="0" marL="0" rtl="0" algn="just">
              <a:spcBef>
                <a:spcPts val="0"/>
              </a:spcBef>
              <a:spcAft>
                <a:spcPts val="0"/>
              </a:spcAft>
              <a:buNone/>
            </a:pPr>
            <a:r>
              <a:t/>
            </a:r>
            <a:endParaRPr b="1" sz="2700">
              <a:solidFill>
                <a:schemeClr val="dk2"/>
              </a:solidFill>
              <a:latin typeface="Raleway"/>
              <a:ea typeface="Raleway"/>
              <a:cs typeface="Raleway"/>
              <a:sym typeface="Raleway"/>
            </a:endParaRPr>
          </a:p>
        </p:txBody>
      </p:sp>
      <p:sp>
        <p:nvSpPr>
          <p:cNvPr id="198" name="Google Shape;198;p28"/>
          <p:cNvSpPr txBox="1"/>
          <p:nvPr/>
        </p:nvSpPr>
        <p:spPr>
          <a:xfrm>
            <a:off x="798400" y="3961275"/>
            <a:ext cx="734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99" name="Google Shape;199;p28"/>
          <p:cNvSpPr txBox="1"/>
          <p:nvPr/>
        </p:nvSpPr>
        <p:spPr>
          <a:xfrm>
            <a:off x="648500" y="2105375"/>
            <a:ext cx="8243700" cy="19116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0"/>
              </a:spcBef>
              <a:spcAft>
                <a:spcPts val="0"/>
              </a:spcAft>
              <a:buSzPts val="1100"/>
              <a:buChar char="●"/>
            </a:pPr>
            <a:r>
              <a:rPr lang="en" sz="1100"/>
              <a:t>We did handwriting recognition using different traditional models and image segmentation. The model with the best performance was Support Vector Machines.</a:t>
            </a:r>
            <a:endParaRPr sz="1100"/>
          </a:p>
          <a:p>
            <a:pPr indent="-298450" lvl="0" marL="457200" rtl="0" algn="l">
              <a:lnSpc>
                <a:spcPct val="115000"/>
              </a:lnSpc>
              <a:spcBef>
                <a:spcPts val="0"/>
              </a:spcBef>
              <a:spcAft>
                <a:spcPts val="0"/>
              </a:spcAft>
              <a:buSzPts val="1100"/>
              <a:buChar char="●"/>
            </a:pPr>
            <a:r>
              <a:rPr lang="en" sz="1100"/>
              <a:t>This model is easy to replicate and makes it easy to understand.</a:t>
            </a:r>
            <a:endParaRPr sz="1100"/>
          </a:p>
          <a:p>
            <a:pPr indent="-298450" lvl="0" marL="457200" rtl="0" algn="l">
              <a:lnSpc>
                <a:spcPct val="115000"/>
              </a:lnSpc>
              <a:spcBef>
                <a:spcPts val="0"/>
              </a:spcBef>
              <a:spcAft>
                <a:spcPts val="0"/>
              </a:spcAft>
              <a:buSzPts val="1100"/>
              <a:buChar char="●"/>
            </a:pPr>
            <a:r>
              <a:rPr lang="en" sz="1100"/>
              <a:t>The image segmentation approach requires a lot of training data for each word, in order to predict accurately. It does not perform well when the data changes for e.g. curved text, change in height and width, and formatting and indentation is not always preserved. </a:t>
            </a:r>
            <a:endParaRPr sz="1100"/>
          </a:p>
          <a:p>
            <a:pPr indent="-298450" lvl="0" marL="457200" rtl="0" algn="l">
              <a:lnSpc>
                <a:spcPct val="115000"/>
              </a:lnSpc>
              <a:spcBef>
                <a:spcPts val="0"/>
              </a:spcBef>
              <a:spcAft>
                <a:spcPts val="0"/>
              </a:spcAft>
              <a:buSzPts val="1100"/>
              <a:buChar char="●"/>
            </a:pPr>
            <a:r>
              <a:rPr lang="en" sz="1100"/>
              <a:t>So, Image to Sequence architecture with Neural Networks implementation seems to be a better method, however it may not be as easily replicated as it is more complex and requires more computational resources. </a:t>
            </a:r>
            <a:endParaRPr sz="1100"/>
          </a:p>
          <a:p>
            <a:pPr indent="0" lvl="0" marL="0" rtl="0" algn="l">
              <a:lnSpc>
                <a:spcPct val="115000"/>
              </a:lnSpc>
              <a:spcBef>
                <a:spcPts val="0"/>
              </a:spcBef>
              <a:spcAft>
                <a:spcPts val="0"/>
              </a:spcAft>
              <a:buNone/>
            </a:pPr>
            <a:r>
              <a:t/>
            </a:r>
            <a:endParaRPr sz="1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3" name="Shape 203"/>
        <p:cNvGrpSpPr/>
        <p:nvPr/>
      </p:nvGrpSpPr>
      <p:grpSpPr>
        <a:xfrm>
          <a:off x="0" y="0"/>
          <a:ext cx="0" cy="0"/>
          <a:chOff x="0" y="0"/>
          <a:chExt cx="0" cy="0"/>
        </a:xfrm>
      </p:grpSpPr>
      <p:sp>
        <p:nvSpPr>
          <p:cNvPr id="204" name="Google Shape;204;p29"/>
          <p:cNvSpPr txBox="1"/>
          <p:nvPr>
            <p:ph type="title"/>
          </p:nvPr>
        </p:nvSpPr>
        <p:spPr>
          <a:xfrm>
            <a:off x="727800" y="2090125"/>
            <a:ext cx="7688400" cy="1518600"/>
          </a:xfrm>
          <a:prstGeom prst="rect">
            <a:avLst/>
          </a:prstGeom>
        </p:spPr>
        <p:txBody>
          <a:bodyPr anchorCtr="0" anchor="t" bIns="91425" lIns="91425" spcFirstLastPara="1" rIns="91425" wrap="square" tIns="91425">
            <a:normAutofit/>
          </a:bodyPr>
          <a:lstStyle/>
          <a:p>
            <a:pPr indent="0" lvl="0" marL="0" rtl="0" algn="ctr">
              <a:lnSpc>
                <a:spcPct val="200000"/>
              </a:lnSpc>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13" name="Shape 113"/>
        <p:cNvGrpSpPr/>
        <p:nvPr/>
      </p:nvGrpSpPr>
      <p:grpSpPr>
        <a:xfrm>
          <a:off x="0" y="0"/>
          <a:ext cx="0" cy="0"/>
          <a:chOff x="0" y="0"/>
          <a:chExt cx="0" cy="0"/>
        </a:xfrm>
      </p:grpSpPr>
      <p:sp>
        <p:nvSpPr>
          <p:cNvPr id="114" name="Google Shape;114;p16"/>
          <p:cNvSpPr txBox="1"/>
          <p:nvPr>
            <p:ph type="title"/>
          </p:nvPr>
        </p:nvSpPr>
        <p:spPr>
          <a:xfrm>
            <a:off x="213200" y="1322450"/>
            <a:ext cx="3064800" cy="765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115" name="Google Shape;115;p16"/>
          <p:cNvSpPr txBox="1"/>
          <p:nvPr>
            <p:ph idx="4294967295" type="subTitle"/>
          </p:nvPr>
        </p:nvSpPr>
        <p:spPr>
          <a:xfrm>
            <a:off x="3436225" y="962100"/>
            <a:ext cx="5186700" cy="3667200"/>
          </a:xfrm>
          <a:prstGeom prst="rect">
            <a:avLst/>
          </a:prstGeom>
        </p:spPr>
        <p:txBody>
          <a:bodyPr anchorCtr="0" anchor="t" bIns="91425" lIns="91425" spcFirstLastPara="1" rIns="91425" wrap="square" tIns="91425">
            <a:normAutofit fontScale="85000" lnSpcReduction="20000"/>
          </a:bodyPr>
          <a:lstStyle/>
          <a:p>
            <a:pPr indent="-336550" lvl="0" marL="457200" rtl="0" algn="l">
              <a:spcBef>
                <a:spcPts val="0"/>
              </a:spcBef>
              <a:spcAft>
                <a:spcPts val="0"/>
              </a:spcAft>
              <a:buClr>
                <a:schemeClr val="lt1"/>
              </a:buClr>
              <a:buSzPct val="83333"/>
              <a:buChar char="➔"/>
            </a:pPr>
            <a:r>
              <a:rPr lang="en" sz="2400">
                <a:solidFill>
                  <a:schemeClr val="lt1"/>
                </a:solidFill>
                <a:latin typeface="Montserrat"/>
                <a:ea typeface="Montserrat"/>
                <a:cs typeface="Montserrat"/>
                <a:sym typeface="Montserrat"/>
              </a:rPr>
              <a:t>Visually impaired people are dependent on other people to help them read handwritten notes.</a:t>
            </a:r>
            <a:endParaRPr sz="2000">
              <a:solidFill>
                <a:schemeClr val="lt1"/>
              </a:solidFill>
            </a:endParaRPr>
          </a:p>
          <a:p>
            <a:pPr indent="-336550" lvl="0" marL="457200" rtl="0" algn="l">
              <a:spcBef>
                <a:spcPts val="0"/>
              </a:spcBef>
              <a:spcAft>
                <a:spcPts val="0"/>
              </a:spcAft>
              <a:buClr>
                <a:schemeClr val="lt1"/>
              </a:buClr>
              <a:buSzPct val="83333"/>
              <a:buChar char="➔"/>
            </a:pPr>
            <a:r>
              <a:rPr lang="en" sz="2400">
                <a:solidFill>
                  <a:schemeClr val="lt1"/>
                </a:solidFill>
                <a:latin typeface="Montserrat"/>
                <a:ea typeface="Montserrat"/>
                <a:cs typeface="Montserrat"/>
                <a:sym typeface="Montserrat"/>
              </a:rPr>
              <a:t>Our objective is to build a model that will take images of handwritten text and convert it to speech.</a:t>
            </a:r>
            <a:endParaRPr sz="2000">
              <a:solidFill>
                <a:schemeClr val="lt1"/>
              </a:solidFill>
            </a:endParaRPr>
          </a:p>
          <a:p>
            <a:pPr indent="-336550" lvl="0" marL="457200" rtl="0" algn="l">
              <a:spcBef>
                <a:spcPts val="0"/>
              </a:spcBef>
              <a:spcAft>
                <a:spcPts val="0"/>
              </a:spcAft>
              <a:buClr>
                <a:schemeClr val="lt1"/>
              </a:buClr>
              <a:buSzPct val="83333"/>
              <a:buChar char="➔"/>
            </a:pPr>
            <a:r>
              <a:rPr lang="en" sz="2400">
                <a:solidFill>
                  <a:schemeClr val="lt1"/>
                </a:solidFill>
                <a:latin typeface="Montserrat"/>
                <a:ea typeface="Montserrat"/>
                <a:cs typeface="Montserrat"/>
                <a:sym typeface="Montserrat"/>
              </a:rPr>
              <a:t>Great social impact &amp; can solve accessibility issues.</a:t>
            </a:r>
            <a:endParaRPr sz="2000">
              <a:solidFill>
                <a:schemeClr val="lt1"/>
              </a:solidFill>
            </a:endParaRPr>
          </a:p>
          <a:p>
            <a:pPr indent="0" lvl="0" marL="457200" rtl="0" algn="l">
              <a:lnSpc>
                <a:spcPct val="150000"/>
              </a:lnSpc>
              <a:spcBef>
                <a:spcPts val="0"/>
              </a:spcBef>
              <a:spcAft>
                <a:spcPts val="0"/>
              </a:spcAft>
              <a:buNone/>
            </a:pPr>
            <a:r>
              <a:t/>
            </a:r>
            <a:endParaRPr sz="2000">
              <a:solidFill>
                <a:srgbClr val="FFFFFF"/>
              </a:solidFill>
            </a:endParaRPr>
          </a:p>
          <a:p>
            <a:pPr indent="0" lvl="0" marL="457200" rtl="0" algn="l">
              <a:lnSpc>
                <a:spcPct val="150000"/>
              </a:lnSpc>
              <a:spcBef>
                <a:spcPts val="1200"/>
              </a:spcBef>
              <a:spcAft>
                <a:spcPts val="1200"/>
              </a:spcAft>
              <a:buNone/>
            </a:pPr>
            <a:r>
              <a:t/>
            </a:r>
            <a:endParaRPr sz="2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9" name="Shape 119"/>
        <p:cNvGrpSpPr/>
        <p:nvPr/>
      </p:nvGrpSpPr>
      <p:grpSpPr>
        <a:xfrm>
          <a:off x="0" y="0"/>
          <a:ext cx="0" cy="0"/>
          <a:chOff x="0" y="0"/>
          <a:chExt cx="0" cy="0"/>
        </a:xfrm>
      </p:grpSpPr>
      <p:sp>
        <p:nvSpPr>
          <p:cNvPr id="120" name="Google Shape;120;p17"/>
          <p:cNvSpPr txBox="1"/>
          <p:nvPr>
            <p:ph type="title"/>
          </p:nvPr>
        </p:nvSpPr>
        <p:spPr>
          <a:xfrm>
            <a:off x="729450" y="1322450"/>
            <a:ext cx="7688400" cy="3299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822"/>
              <a:t>Knowledge Gap</a:t>
            </a:r>
            <a:endParaRPr sz="2822"/>
          </a:p>
          <a:p>
            <a:pPr indent="0" lvl="0" marL="0" rtl="0" algn="l">
              <a:spcBef>
                <a:spcPts val="0"/>
              </a:spcBef>
              <a:spcAft>
                <a:spcPts val="0"/>
              </a:spcAft>
              <a:buNone/>
            </a:pPr>
            <a:r>
              <a:t/>
            </a:r>
            <a:endParaRPr/>
          </a:p>
          <a:p>
            <a:pPr indent="-298449" lvl="0" marL="457200" rtl="0" algn="l">
              <a:lnSpc>
                <a:spcPct val="115000"/>
              </a:lnSpc>
              <a:spcBef>
                <a:spcPts val="0"/>
              </a:spcBef>
              <a:spcAft>
                <a:spcPts val="0"/>
              </a:spcAft>
              <a:buClr>
                <a:schemeClr val="lt1"/>
              </a:buClr>
              <a:buSzPct val="75342"/>
              <a:buFont typeface="Arial"/>
              <a:buChar char="●"/>
            </a:pPr>
            <a:r>
              <a:rPr b="0" lang="en" sz="1622">
                <a:latin typeface="Montserrat"/>
                <a:ea typeface="Montserrat"/>
                <a:cs typeface="Montserrat"/>
                <a:sym typeface="Montserrat"/>
              </a:rPr>
              <a:t>There are many models that have attempted to convert handwriting to text using CNN &amp; RNN on the IAM dataset. </a:t>
            </a:r>
            <a:endParaRPr b="0" sz="1622">
              <a:latin typeface="Montserrat"/>
              <a:ea typeface="Montserrat"/>
              <a:cs typeface="Montserrat"/>
              <a:sym typeface="Montserrat"/>
            </a:endParaRPr>
          </a:p>
          <a:p>
            <a:pPr indent="-298449" lvl="0" marL="457200" rtl="0" algn="l">
              <a:lnSpc>
                <a:spcPct val="115000"/>
              </a:lnSpc>
              <a:spcBef>
                <a:spcPts val="0"/>
              </a:spcBef>
              <a:spcAft>
                <a:spcPts val="0"/>
              </a:spcAft>
              <a:buClr>
                <a:schemeClr val="lt1"/>
              </a:buClr>
              <a:buSzPct val="75342"/>
              <a:buFont typeface="Arial"/>
              <a:buChar char="●"/>
            </a:pPr>
            <a:r>
              <a:rPr b="0" lang="en" sz="1622">
                <a:latin typeface="Montserrat"/>
                <a:ea typeface="Montserrat"/>
                <a:cs typeface="Montserrat"/>
                <a:sym typeface="Montserrat"/>
              </a:rPr>
              <a:t>Our effort is focused on trying other traditional models to find a better solution. </a:t>
            </a:r>
            <a:endParaRPr b="0" sz="1622">
              <a:latin typeface="Montserrat"/>
              <a:ea typeface="Montserrat"/>
              <a:cs typeface="Montserrat"/>
              <a:sym typeface="Montserrat"/>
            </a:endParaRPr>
          </a:p>
          <a:p>
            <a:pPr indent="-298449" lvl="0" marL="457200" rtl="0" algn="l">
              <a:lnSpc>
                <a:spcPct val="115000"/>
              </a:lnSpc>
              <a:spcBef>
                <a:spcPts val="0"/>
              </a:spcBef>
              <a:spcAft>
                <a:spcPts val="0"/>
              </a:spcAft>
              <a:buClr>
                <a:schemeClr val="lt1"/>
              </a:buClr>
              <a:buSzPct val="75342"/>
              <a:buFont typeface="Arial"/>
              <a:buChar char="●"/>
            </a:pPr>
            <a:r>
              <a:rPr b="0" lang="en" sz="1622">
                <a:latin typeface="Montserrat"/>
                <a:ea typeface="Montserrat"/>
                <a:cs typeface="Montserrat"/>
                <a:sym typeface="Montserrat"/>
              </a:rPr>
              <a:t>We used KNN, Random Forest, SVM &amp; Naive Bayes to convert handwritten images to text. </a:t>
            </a:r>
            <a:endParaRPr b="0" sz="1622">
              <a:latin typeface="Montserrat"/>
              <a:ea typeface="Montserrat"/>
              <a:cs typeface="Montserrat"/>
              <a:sym typeface="Montserrat"/>
            </a:endParaRPr>
          </a:p>
          <a:p>
            <a:pPr indent="-325755" lvl="0" marL="457200" rtl="0" algn="l">
              <a:lnSpc>
                <a:spcPct val="115000"/>
              </a:lnSpc>
              <a:spcBef>
                <a:spcPts val="0"/>
              </a:spcBef>
              <a:spcAft>
                <a:spcPts val="0"/>
              </a:spcAft>
              <a:buClr>
                <a:schemeClr val="lt1"/>
              </a:buClr>
              <a:buSzPct val="104794"/>
              <a:buFont typeface="Arial"/>
              <a:buChar char="●"/>
            </a:pPr>
            <a:r>
              <a:rPr b="0" lang="en" sz="1622">
                <a:latin typeface="Montserrat"/>
                <a:ea typeface="Montserrat"/>
                <a:cs typeface="Montserrat"/>
                <a:sym typeface="Montserrat"/>
              </a:rPr>
              <a:t>Additionally, we are also converting handwritten text to life-like speech.</a:t>
            </a:r>
            <a:r>
              <a:rPr b="0" lang="en" sz="2400">
                <a:latin typeface="Montserrat"/>
                <a:ea typeface="Montserrat"/>
                <a:cs typeface="Montserrat"/>
                <a:sym typeface="Montserrat"/>
              </a:rPr>
              <a:t> </a:t>
            </a:r>
            <a:endParaRPr b="0" sz="2400">
              <a:latin typeface="Montserrat"/>
              <a:ea typeface="Montserrat"/>
              <a:cs typeface="Montserrat"/>
              <a:sym typeface="Montserrat"/>
            </a:endParaRPr>
          </a:p>
          <a:p>
            <a:pPr indent="0" lvl="0" marL="0" rtl="0" algn="l">
              <a:spcBef>
                <a:spcPts val="0"/>
              </a:spcBef>
              <a:spcAft>
                <a:spcPts val="0"/>
              </a:spcAft>
              <a:buNone/>
            </a:pPr>
            <a:r>
              <a:t/>
            </a:r>
            <a:endParaRPr sz="2600"/>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849475" y="1318650"/>
            <a:ext cx="3414600" cy="135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Purpose of Study:</a:t>
            </a:r>
            <a:endParaRPr/>
          </a:p>
          <a:p>
            <a:pPr indent="0" lvl="0" marL="0" rtl="0" algn="l">
              <a:spcBef>
                <a:spcPts val="0"/>
              </a:spcBef>
              <a:spcAft>
                <a:spcPts val="0"/>
              </a:spcAft>
              <a:buNone/>
            </a:pPr>
            <a:r>
              <a:rPr lang="en"/>
              <a:t>Hypothesis</a:t>
            </a:r>
            <a:endParaRPr/>
          </a:p>
        </p:txBody>
      </p:sp>
      <p:sp>
        <p:nvSpPr>
          <p:cNvPr id="126" name="Google Shape;126;p18"/>
          <p:cNvSpPr txBox="1"/>
          <p:nvPr>
            <p:ph idx="2" type="body"/>
          </p:nvPr>
        </p:nvSpPr>
        <p:spPr>
          <a:xfrm>
            <a:off x="5174225" y="935100"/>
            <a:ext cx="3374400" cy="302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lnSpc>
                <a:spcPct val="115000"/>
              </a:lnSpc>
              <a:spcBef>
                <a:spcPts val="1200"/>
              </a:spcBef>
              <a:spcAft>
                <a:spcPts val="1200"/>
              </a:spcAft>
              <a:buNone/>
            </a:pPr>
            <a:r>
              <a:t/>
            </a:r>
            <a:endParaRPr/>
          </a:p>
        </p:txBody>
      </p:sp>
      <p:sp>
        <p:nvSpPr>
          <p:cNvPr id="127" name="Google Shape;127;p18"/>
          <p:cNvSpPr txBox="1"/>
          <p:nvPr/>
        </p:nvSpPr>
        <p:spPr>
          <a:xfrm>
            <a:off x="4750325" y="1105450"/>
            <a:ext cx="4222200" cy="30708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0"/>
              </a:spcBef>
              <a:spcAft>
                <a:spcPts val="0"/>
              </a:spcAft>
              <a:buSzPts val="1100"/>
              <a:buChar char="●"/>
            </a:pPr>
            <a:r>
              <a:rPr lang="en" sz="1500">
                <a:solidFill>
                  <a:srgbClr val="262626"/>
                </a:solidFill>
                <a:latin typeface="Montserrat"/>
                <a:ea typeface="Montserrat"/>
                <a:cs typeface="Montserrat"/>
                <a:sym typeface="Montserrat"/>
              </a:rPr>
              <a:t>The sole purpose of the study is to test different traditional models and use TTS libraries.</a:t>
            </a:r>
            <a:endParaRPr sz="1500">
              <a:solidFill>
                <a:srgbClr val="262626"/>
              </a:solidFill>
              <a:latin typeface="Montserrat"/>
              <a:ea typeface="Montserrat"/>
              <a:cs typeface="Montserrat"/>
              <a:sym typeface="Montserrat"/>
            </a:endParaRPr>
          </a:p>
          <a:p>
            <a:pPr indent="-298450" lvl="0" marL="457200" rtl="0" algn="l">
              <a:lnSpc>
                <a:spcPct val="115000"/>
              </a:lnSpc>
              <a:spcBef>
                <a:spcPts val="0"/>
              </a:spcBef>
              <a:spcAft>
                <a:spcPts val="0"/>
              </a:spcAft>
              <a:buSzPts val="1100"/>
              <a:buChar char="●"/>
            </a:pPr>
            <a:r>
              <a:rPr lang="en" sz="1500">
                <a:solidFill>
                  <a:srgbClr val="262626"/>
                </a:solidFill>
                <a:latin typeface="Montserrat"/>
                <a:ea typeface="Montserrat"/>
                <a:cs typeface="Montserrat"/>
                <a:sym typeface="Montserrat"/>
              </a:rPr>
              <a:t>We first need to extract &amp; identify words from the full-page text image.</a:t>
            </a:r>
            <a:endParaRPr sz="1500">
              <a:solidFill>
                <a:srgbClr val="262626"/>
              </a:solidFill>
              <a:latin typeface="Montserrat"/>
              <a:ea typeface="Montserrat"/>
              <a:cs typeface="Montserrat"/>
              <a:sym typeface="Montserrat"/>
            </a:endParaRPr>
          </a:p>
          <a:p>
            <a:pPr indent="-298450" lvl="0" marL="457200" rtl="0" algn="l">
              <a:lnSpc>
                <a:spcPct val="115000"/>
              </a:lnSpc>
              <a:spcBef>
                <a:spcPts val="0"/>
              </a:spcBef>
              <a:spcAft>
                <a:spcPts val="0"/>
              </a:spcAft>
              <a:buSzPts val="1100"/>
              <a:buChar char="●"/>
            </a:pPr>
            <a:r>
              <a:rPr lang="en" sz="1500">
                <a:solidFill>
                  <a:srgbClr val="262626"/>
                </a:solidFill>
                <a:latin typeface="Montserrat"/>
                <a:ea typeface="Montserrat"/>
                <a:cs typeface="Montserrat"/>
                <a:sym typeface="Montserrat"/>
              </a:rPr>
              <a:t>The next step was  to tackle different models to recognize words from images and compare them to already existing methods.</a:t>
            </a:r>
            <a:endParaRPr sz="1500">
              <a:solidFill>
                <a:srgbClr val="262626"/>
              </a:solidFill>
              <a:latin typeface="Montserrat"/>
              <a:ea typeface="Montserrat"/>
              <a:cs typeface="Montserrat"/>
              <a:sym typeface="Montserrat"/>
            </a:endParaRPr>
          </a:p>
          <a:p>
            <a:pPr indent="-298450" lvl="0" marL="457200" rtl="0" algn="l">
              <a:lnSpc>
                <a:spcPct val="115000"/>
              </a:lnSpc>
              <a:spcBef>
                <a:spcPts val="0"/>
              </a:spcBef>
              <a:spcAft>
                <a:spcPts val="0"/>
              </a:spcAft>
              <a:buSzPts val="1100"/>
              <a:buChar char="●"/>
            </a:pPr>
            <a:r>
              <a:rPr lang="en" sz="1500">
                <a:solidFill>
                  <a:srgbClr val="262626"/>
                </a:solidFill>
                <a:latin typeface="Montserrat"/>
                <a:ea typeface="Montserrat"/>
                <a:cs typeface="Montserrat"/>
                <a:sym typeface="Montserrat"/>
              </a:rPr>
              <a:t>And then finally give a voice to the final reassembled text. </a:t>
            </a:r>
            <a:endParaRPr sz="1000">
              <a:latin typeface="Lato"/>
              <a:ea typeface="Lato"/>
              <a:cs typeface="Lato"/>
              <a:sym typeface="Lato"/>
            </a:endParaRPr>
          </a:p>
        </p:txBody>
      </p:sp>
      <p:sp>
        <p:nvSpPr>
          <p:cNvPr id="128" name="Google Shape;128;p18"/>
          <p:cNvSpPr txBox="1"/>
          <p:nvPr/>
        </p:nvSpPr>
        <p:spPr>
          <a:xfrm>
            <a:off x="4969075" y="4332825"/>
            <a:ext cx="36651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u="sng">
                <a:solidFill>
                  <a:schemeClr val="hlink"/>
                </a:solidFill>
                <a:latin typeface="Lato"/>
                <a:ea typeface="Lato"/>
                <a:cs typeface="Lato"/>
                <a:sym typeface="Lato"/>
                <a:hlinkClick r:id="rId3"/>
              </a:rPr>
              <a:t>GitHub repo </a:t>
            </a:r>
            <a:endParaRPr sz="1900">
              <a:latin typeface="Lato"/>
              <a:ea typeface="Lato"/>
              <a:cs typeface="Lato"/>
              <a:sym typeface="Lato"/>
            </a:endParaRPr>
          </a:p>
          <a:p>
            <a:pPr indent="0" lvl="0" marL="0" rtl="0" algn="l">
              <a:spcBef>
                <a:spcPts val="0"/>
              </a:spcBef>
              <a:spcAft>
                <a:spcPts val="0"/>
              </a:spcAft>
              <a:buNone/>
            </a:pPr>
            <a:r>
              <a:t/>
            </a:r>
            <a:endParaRPr sz="10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572750" y="43600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Methods &amp; Materials</a:t>
            </a:r>
            <a:endParaRPr/>
          </a:p>
        </p:txBody>
      </p:sp>
      <p:sp>
        <p:nvSpPr>
          <p:cNvPr id="134" name="Google Shape;134;p19"/>
          <p:cNvSpPr txBox="1"/>
          <p:nvPr/>
        </p:nvSpPr>
        <p:spPr>
          <a:xfrm>
            <a:off x="634950" y="1750550"/>
            <a:ext cx="5450700" cy="2493600"/>
          </a:xfrm>
          <a:prstGeom prst="rect">
            <a:avLst/>
          </a:prstGeom>
          <a:noFill/>
          <a:ln>
            <a:noFill/>
          </a:ln>
        </p:spPr>
        <p:txBody>
          <a:bodyPr anchorCtr="0" anchor="t" bIns="91425" lIns="91425" spcFirstLastPara="1" rIns="91425" wrap="square" tIns="91425">
            <a:spAutoFit/>
          </a:bodyPr>
          <a:lstStyle/>
          <a:p>
            <a:pPr indent="-279400" lvl="0" marL="457200" rtl="0" algn="l">
              <a:lnSpc>
                <a:spcPct val="115000"/>
              </a:lnSpc>
              <a:spcBef>
                <a:spcPts val="0"/>
              </a:spcBef>
              <a:spcAft>
                <a:spcPts val="0"/>
              </a:spcAft>
              <a:buClr>
                <a:schemeClr val="lt1"/>
              </a:buClr>
              <a:buSzPts val="800"/>
              <a:buChar char="➢"/>
            </a:pPr>
            <a:r>
              <a:rPr lang="en" sz="1200">
                <a:solidFill>
                  <a:schemeClr val="lt1"/>
                </a:solidFill>
                <a:latin typeface="Montserrat"/>
                <a:ea typeface="Montserrat"/>
                <a:cs typeface="Montserrat"/>
                <a:sym typeface="Montserrat"/>
              </a:rPr>
              <a:t>Data Source : </a:t>
            </a:r>
            <a:r>
              <a:rPr lang="en" sz="1200" u="sng">
                <a:solidFill>
                  <a:srgbClr val="00FF00"/>
                </a:solidFill>
                <a:latin typeface="Montserrat"/>
                <a:ea typeface="Montserrat"/>
                <a:cs typeface="Montserrat"/>
                <a:sym typeface="Montserrat"/>
                <a:hlinkClick r:id="rId3">
                  <a:extLst>
                    <a:ext uri="{A12FA001-AC4F-418D-AE19-62706E023703}">
                      <ahyp:hlinkClr val="tx"/>
                    </a:ext>
                  </a:extLst>
                </a:hlinkClick>
              </a:rPr>
              <a:t>https://fki.tic.heia-fr.ch/databases/iam-handwriting-database</a:t>
            </a:r>
            <a:endParaRPr sz="1200">
              <a:solidFill>
                <a:srgbClr val="00FF00"/>
              </a:solidFill>
              <a:latin typeface="Montserrat"/>
              <a:ea typeface="Montserrat"/>
              <a:cs typeface="Montserrat"/>
              <a:sym typeface="Montserrat"/>
            </a:endParaRPr>
          </a:p>
          <a:p>
            <a:pPr indent="-279400" lvl="0" marL="457200" rtl="0" algn="l">
              <a:lnSpc>
                <a:spcPct val="115000"/>
              </a:lnSpc>
              <a:spcBef>
                <a:spcPts val="0"/>
              </a:spcBef>
              <a:spcAft>
                <a:spcPts val="0"/>
              </a:spcAft>
              <a:buClr>
                <a:schemeClr val="lt1"/>
              </a:buClr>
              <a:buSzPts val="800"/>
              <a:buChar char="➢"/>
            </a:pPr>
            <a:r>
              <a:rPr lang="en" sz="1200">
                <a:solidFill>
                  <a:schemeClr val="lt1"/>
                </a:solidFill>
                <a:latin typeface="Montserrat"/>
                <a:ea typeface="Montserrat"/>
                <a:cs typeface="Montserrat"/>
                <a:sym typeface="Montserrat"/>
              </a:rPr>
              <a:t>This database contains handwritten English text in various formats that can be used to train and test handwritten text recognizers.</a:t>
            </a:r>
            <a:endParaRPr sz="1200">
              <a:solidFill>
                <a:schemeClr val="lt1"/>
              </a:solidFill>
              <a:latin typeface="Montserrat"/>
              <a:ea typeface="Montserrat"/>
              <a:cs typeface="Montserrat"/>
              <a:sym typeface="Montserrat"/>
            </a:endParaRPr>
          </a:p>
          <a:p>
            <a:pPr indent="-279400" lvl="0" marL="457200" rtl="0" algn="l">
              <a:lnSpc>
                <a:spcPct val="115000"/>
              </a:lnSpc>
              <a:spcBef>
                <a:spcPts val="0"/>
              </a:spcBef>
              <a:spcAft>
                <a:spcPts val="0"/>
              </a:spcAft>
              <a:buClr>
                <a:schemeClr val="lt1"/>
              </a:buClr>
              <a:buSzPts val="800"/>
              <a:buChar char="➢"/>
            </a:pPr>
            <a:r>
              <a:rPr lang="en" sz="1200">
                <a:solidFill>
                  <a:schemeClr val="lt1"/>
                </a:solidFill>
                <a:latin typeface="Montserrat"/>
                <a:ea typeface="Montserrat"/>
                <a:cs typeface="Montserrat"/>
                <a:sym typeface="Montserrat"/>
              </a:rPr>
              <a:t>It contains unconstrained handwritten text forms, scanned at a resolution of 300 dpi and saved as PNG images with 256 gray levels.</a:t>
            </a:r>
            <a:endParaRPr sz="1200">
              <a:solidFill>
                <a:schemeClr val="lt1"/>
              </a:solidFill>
              <a:latin typeface="Montserrat"/>
              <a:ea typeface="Montserrat"/>
              <a:cs typeface="Montserrat"/>
              <a:sym typeface="Montserrat"/>
            </a:endParaRPr>
          </a:p>
          <a:p>
            <a:pPr indent="-279400" lvl="0" marL="457200" rtl="0" algn="l">
              <a:lnSpc>
                <a:spcPct val="115000"/>
              </a:lnSpc>
              <a:spcBef>
                <a:spcPts val="0"/>
              </a:spcBef>
              <a:spcAft>
                <a:spcPts val="0"/>
              </a:spcAft>
              <a:buClr>
                <a:schemeClr val="lt1"/>
              </a:buClr>
              <a:buSzPts val="800"/>
              <a:buChar char="➢"/>
            </a:pPr>
            <a:r>
              <a:rPr lang="en" sz="1200">
                <a:solidFill>
                  <a:schemeClr val="lt1"/>
                </a:solidFill>
                <a:latin typeface="Montserrat"/>
                <a:ea typeface="Montserrat"/>
                <a:cs typeface="Montserrat"/>
                <a:sym typeface="Montserrat"/>
              </a:rPr>
              <a:t>Also, it offers handwriting pages, which have also been extracted into lines and words using an automatic segmentation scheme.</a:t>
            </a:r>
            <a:endParaRPr sz="6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20"/>
          <p:cNvPicPr preferRelativeResize="0"/>
          <p:nvPr/>
        </p:nvPicPr>
        <p:blipFill rotWithShape="1">
          <a:blip r:embed="rId3">
            <a:alphaModFix/>
          </a:blip>
          <a:srcRect b="38306" l="6413" r="6089" t="19915"/>
          <a:stretch/>
        </p:blipFill>
        <p:spPr>
          <a:xfrm>
            <a:off x="2591525" y="2060950"/>
            <a:ext cx="3253775" cy="2505125"/>
          </a:xfrm>
          <a:prstGeom prst="rect">
            <a:avLst/>
          </a:prstGeom>
          <a:noFill/>
          <a:ln>
            <a:noFill/>
          </a:ln>
        </p:spPr>
      </p:pic>
      <p:pic>
        <p:nvPicPr>
          <p:cNvPr id="140" name="Google Shape;140;p20"/>
          <p:cNvPicPr preferRelativeResize="0"/>
          <p:nvPr/>
        </p:nvPicPr>
        <p:blipFill>
          <a:blip r:embed="rId4">
            <a:alphaModFix/>
          </a:blip>
          <a:stretch>
            <a:fillRect/>
          </a:stretch>
        </p:blipFill>
        <p:spPr>
          <a:xfrm>
            <a:off x="6117550" y="3368250"/>
            <a:ext cx="2647950" cy="552450"/>
          </a:xfrm>
          <a:prstGeom prst="rect">
            <a:avLst/>
          </a:prstGeom>
          <a:noFill/>
          <a:ln>
            <a:noFill/>
          </a:ln>
        </p:spPr>
      </p:pic>
      <p:sp>
        <p:nvSpPr>
          <p:cNvPr id="141" name="Google Shape;141;p20"/>
          <p:cNvSpPr txBox="1"/>
          <p:nvPr/>
        </p:nvSpPr>
        <p:spPr>
          <a:xfrm>
            <a:off x="2353750" y="1603200"/>
            <a:ext cx="3000000" cy="300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t/>
            </a:r>
            <a:endParaRPr sz="1200"/>
          </a:p>
          <a:p>
            <a:pPr indent="0" lvl="0" marL="0" rtl="0" algn="l">
              <a:lnSpc>
                <a:spcPct val="115000"/>
              </a:lnSpc>
              <a:spcBef>
                <a:spcPts val="400"/>
              </a:spcBef>
              <a:spcAft>
                <a:spcPts val="0"/>
              </a:spcAft>
              <a:buNone/>
            </a:pPr>
            <a:r>
              <a:rPr lang="en" sz="1100"/>
              <a:t>	    </a:t>
            </a:r>
            <a:endParaRPr sz="1100"/>
          </a:p>
        </p:txBody>
      </p:sp>
      <p:sp>
        <p:nvSpPr>
          <p:cNvPr id="142" name="Google Shape;142;p20"/>
          <p:cNvSpPr txBox="1"/>
          <p:nvPr/>
        </p:nvSpPr>
        <p:spPr>
          <a:xfrm>
            <a:off x="923875" y="1421350"/>
            <a:ext cx="2602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Sample Image :</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572750" y="43600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Analysis</a:t>
            </a:r>
            <a:endParaRPr/>
          </a:p>
        </p:txBody>
      </p:sp>
      <p:sp>
        <p:nvSpPr>
          <p:cNvPr id="148" name="Google Shape;148;p21"/>
          <p:cNvSpPr txBox="1"/>
          <p:nvPr/>
        </p:nvSpPr>
        <p:spPr>
          <a:xfrm>
            <a:off x="560400" y="1512600"/>
            <a:ext cx="8023200" cy="3810000"/>
          </a:xfrm>
          <a:prstGeom prst="rect">
            <a:avLst/>
          </a:prstGeom>
          <a:noFill/>
          <a:ln>
            <a:noFill/>
          </a:ln>
        </p:spPr>
        <p:txBody>
          <a:bodyPr anchorCtr="0" anchor="t" bIns="91425" lIns="91425" spcFirstLastPara="1" rIns="91425" wrap="square" tIns="91425">
            <a:spAutoFit/>
          </a:bodyPr>
          <a:lstStyle/>
          <a:p>
            <a:pPr indent="-304800" lvl="0" marL="457200" rtl="0" algn="l">
              <a:lnSpc>
                <a:spcPct val="95000"/>
              </a:lnSpc>
              <a:spcBef>
                <a:spcPts val="0"/>
              </a:spcBef>
              <a:spcAft>
                <a:spcPts val="0"/>
              </a:spcAft>
              <a:buClr>
                <a:schemeClr val="lt1"/>
              </a:buClr>
              <a:buSzPts val="1200"/>
              <a:buChar char="➢"/>
            </a:pPr>
            <a:r>
              <a:rPr b="1" lang="en" sz="1200">
                <a:solidFill>
                  <a:schemeClr val="lt1"/>
                </a:solidFill>
              </a:rPr>
              <a:t>We used the word segmented images from the dataset</a:t>
            </a:r>
            <a:endParaRPr b="1" sz="1200">
              <a:solidFill>
                <a:schemeClr val="lt1"/>
              </a:solidFill>
            </a:endParaRPr>
          </a:p>
          <a:p>
            <a:pPr indent="-304800" lvl="0" marL="457200" rtl="0" algn="l">
              <a:lnSpc>
                <a:spcPct val="95000"/>
              </a:lnSpc>
              <a:spcBef>
                <a:spcPts val="0"/>
              </a:spcBef>
              <a:spcAft>
                <a:spcPts val="0"/>
              </a:spcAft>
              <a:buClr>
                <a:schemeClr val="lt1"/>
              </a:buClr>
              <a:buSzPts val="1200"/>
              <a:buChar char="➢"/>
            </a:pPr>
            <a:r>
              <a:rPr b="1" lang="en" sz="1200">
                <a:solidFill>
                  <a:schemeClr val="lt1"/>
                </a:solidFill>
              </a:rPr>
              <a:t>Reducing the dataset size (because of limited resources)</a:t>
            </a:r>
            <a:endParaRPr b="1" sz="1200">
              <a:solidFill>
                <a:schemeClr val="lt1"/>
              </a:solidFill>
            </a:endParaRPr>
          </a:p>
          <a:p>
            <a:pPr indent="-304800" lvl="1" marL="914400" rtl="0" algn="l">
              <a:lnSpc>
                <a:spcPct val="95000"/>
              </a:lnSpc>
              <a:spcBef>
                <a:spcPts val="0"/>
              </a:spcBef>
              <a:spcAft>
                <a:spcPts val="0"/>
              </a:spcAft>
              <a:buClr>
                <a:schemeClr val="lt1"/>
              </a:buClr>
              <a:buSzPts val="1200"/>
              <a:buChar char="○"/>
            </a:pPr>
            <a:r>
              <a:rPr b="1" lang="en" sz="1200">
                <a:solidFill>
                  <a:schemeClr val="lt1"/>
                </a:solidFill>
              </a:rPr>
              <a:t>Limited Words</a:t>
            </a:r>
            <a:endParaRPr b="1" sz="1200">
              <a:solidFill>
                <a:schemeClr val="lt1"/>
              </a:solidFill>
            </a:endParaRPr>
          </a:p>
          <a:p>
            <a:pPr indent="-304800" lvl="2" marL="1371600" rtl="0" algn="l">
              <a:lnSpc>
                <a:spcPct val="95000"/>
              </a:lnSpc>
              <a:spcBef>
                <a:spcPts val="0"/>
              </a:spcBef>
              <a:spcAft>
                <a:spcPts val="0"/>
              </a:spcAft>
              <a:buClr>
                <a:schemeClr val="lt1"/>
              </a:buClr>
              <a:buSzPts val="1200"/>
              <a:buChar char="■"/>
            </a:pPr>
            <a:r>
              <a:rPr b="1" lang="en" sz="1200">
                <a:solidFill>
                  <a:schemeClr val="lt1"/>
                </a:solidFill>
              </a:rPr>
              <a:t>Approach 1: </a:t>
            </a:r>
            <a:endParaRPr b="1" sz="1200">
              <a:solidFill>
                <a:schemeClr val="lt1"/>
              </a:solidFill>
            </a:endParaRPr>
          </a:p>
          <a:p>
            <a:pPr indent="-304800" lvl="0" marL="1828800" rtl="0" algn="l">
              <a:lnSpc>
                <a:spcPct val="95000"/>
              </a:lnSpc>
              <a:spcBef>
                <a:spcPts val="0"/>
              </a:spcBef>
              <a:spcAft>
                <a:spcPts val="0"/>
              </a:spcAft>
              <a:buClr>
                <a:schemeClr val="lt1"/>
              </a:buClr>
              <a:buSzPts val="1200"/>
              <a:buFont typeface="Arial"/>
              <a:buChar char="➔"/>
            </a:pPr>
            <a:r>
              <a:rPr b="1" lang="en" sz="1200">
                <a:solidFill>
                  <a:schemeClr val="lt1"/>
                </a:solidFill>
              </a:rPr>
              <a:t>Choosing the most common words from the dataset </a:t>
            </a:r>
            <a:endParaRPr b="1" sz="1200">
              <a:solidFill>
                <a:schemeClr val="lt1"/>
              </a:solidFill>
            </a:endParaRPr>
          </a:p>
          <a:p>
            <a:pPr indent="-304800" lvl="2" marL="1371600" rtl="0" algn="l">
              <a:lnSpc>
                <a:spcPct val="95000"/>
              </a:lnSpc>
              <a:spcBef>
                <a:spcPts val="0"/>
              </a:spcBef>
              <a:spcAft>
                <a:spcPts val="0"/>
              </a:spcAft>
              <a:buClr>
                <a:schemeClr val="lt1"/>
              </a:buClr>
              <a:buSzPts val="1200"/>
              <a:buChar char="■"/>
            </a:pPr>
            <a:r>
              <a:rPr b="1" lang="en" sz="1200">
                <a:solidFill>
                  <a:schemeClr val="lt1"/>
                </a:solidFill>
              </a:rPr>
              <a:t>Approach 2</a:t>
            </a:r>
            <a:endParaRPr b="1" sz="1200">
              <a:solidFill>
                <a:schemeClr val="lt1"/>
              </a:solidFill>
            </a:endParaRPr>
          </a:p>
          <a:p>
            <a:pPr indent="-304800" lvl="0" marL="1828800" rtl="0" algn="l">
              <a:lnSpc>
                <a:spcPct val="95000"/>
              </a:lnSpc>
              <a:spcBef>
                <a:spcPts val="0"/>
              </a:spcBef>
              <a:spcAft>
                <a:spcPts val="0"/>
              </a:spcAft>
              <a:buClr>
                <a:schemeClr val="lt1"/>
              </a:buClr>
              <a:buSzPts val="1200"/>
              <a:buFont typeface="Arial"/>
              <a:buChar char="➔"/>
            </a:pPr>
            <a:r>
              <a:rPr b="1" lang="en" sz="1200">
                <a:solidFill>
                  <a:schemeClr val="lt1"/>
                </a:solidFill>
              </a:rPr>
              <a:t>Choosing a list of handpicked words from the dataset</a:t>
            </a:r>
            <a:endParaRPr b="1" sz="1200">
              <a:solidFill>
                <a:schemeClr val="lt1"/>
              </a:solidFill>
            </a:endParaRPr>
          </a:p>
          <a:p>
            <a:pPr indent="-304800" lvl="1" marL="914400" rtl="0" algn="l">
              <a:lnSpc>
                <a:spcPct val="95000"/>
              </a:lnSpc>
              <a:spcBef>
                <a:spcPts val="0"/>
              </a:spcBef>
              <a:spcAft>
                <a:spcPts val="0"/>
              </a:spcAft>
              <a:buClr>
                <a:schemeClr val="lt1"/>
              </a:buClr>
              <a:buSzPts val="1200"/>
              <a:buChar char="○"/>
            </a:pPr>
            <a:r>
              <a:rPr b="1" lang="en" sz="1200">
                <a:solidFill>
                  <a:schemeClr val="lt1"/>
                </a:solidFill>
              </a:rPr>
              <a:t>Limited Images</a:t>
            </a:r>
            <a:endParaRPr b="1" sz="1200">
              <a:solidFill>
                <a:schemeClr val="lt1"/>
              </a:solidFill>
            </a:endParaRPr>
          </a:p>
          <a:p>
            <a:pPr indent="-304798" lvl="2" marL="1371600" rtl="0" algn="l">
              <a:lnSpc>
                <a:spcPct val="95000"/>
              </a:lnSpc>
              <a:spcBef>
                <a:spcPts val="0"/>
              </a:spcBef>
              <a:spcAft>
                <a:spcPts val="0"/>
              </a:spcAft>
              <a:buClr>
                <a:schemeClr val="lt1"/>
              </a:buClr>
              <a:buSzPts val="1200"/>
              <a:buChar char="❏"/>
            </a:pPr>
            <a:r>
              <a:rPr b="1" lang="en" sz="1200">
                <a:solidFill>
                  <a:schemeClr val="lt1"/>
                </a:solidFill>
              </a:rPr>
              <a:t>Choosing a maximum number of images per word</a:t>
            </a:r>
            <a:endParaRPr b="1" sz="1200">
              <a:solidFill>
                <a:schemeClr val="lt1"/>
              </a:solidFill>
            </a:endParaRPr>
          </a:p>
          <a:p>
            <a:pPr indent="-304800" lvl="0" marL="1828800" rtl="0" algn="l">
              <a:lnSpc>
                <a:spcPct val="95000"/>
              </a:lnSpc>
              <a:spcBef>
                <a:spcPts val="0"/>
              </a:spcBef>
              <a:spcAft>
                <a:spcPts val="0"/>
              </a:spcAft>
              <a:buClr>
                <a:schemeClr val="lt1"/>
              </a:buClr>
              <a:buSzPts val="1200"/>
              <a:buFont typeface="Arial"/>
              <a:buChar char="❖"/>
            </a:pPr>
            <a:r>
              <a:rPr b="1" lang="en" sz="1200">
                <a:solidFill>
                  <a:schemeClr val="lt1"/>
                </a:solidFill>
              </a:rPr>
              <a:t>We chose 200 images per word</a:t>
            </a:r>
            <a:endParaRPr b="1" sz="1200">
              <a:solidFill>
                <a:schemeClr val="lt1"/>
              </a:solidFill>
            </a:endParaRPr>
          </a:p>
          <a:p>
            <a:pPr indent="-304800" lvl="0" marL="457200" rtl="0" algn="l">
              <a:lnSpc>
                <a:spcPct val="95000"/>
              </a:lnSpc>
              <a:spcBef>
                <a:spcPts val="0"/>
              </a:spcBef>
              <a:spcAft>
                <a:spcPts val="0"/>
              </a:spcAft>
              <a:buClr>
                <a:schemeClr val="lt1"/>
              </a:buClr>
              <a:buSzPts val="1200"/>
              <a:buFont typeface="Arial"/>
              <a:buChar char="❖"/>
            </a:pPr>
            <a:r>
              <a:rPr b="1" lang="en" sz="1200">
                <a:solidFill>
                  <a:schemeClr val="lt1"/>
                </a:solidFill>
              </a:rPr>
              <a:t>Mapping the image to the label of the selected word.</a:t>
            </a:r>
            <a:endParaRPr b="1" sz="1200">
              <a:solidFill>
                <a:schemeClr val="lt1"/>
              </a:solidFill>
            </a:endParaRPr>
          </a:p>
          <a:p>
            <a:pPr indent="-304800" lvl="0" marL="457200" rtl="0" algn="l">
              <a:lnSpc>
                <a:spcPct val="95000"/>
              </a:lnSpc>
              <a:spcBef>
                <a:spcPts val="0"/>
              </a:spcBef>
              <a:spcAft>
                <a:spcPts val="0"/>
              </a:spcAft>
              <a:buClr>
                <a:schemeClr val="lt1"/>
              </a:buClr>
              <a:buSzPts val="1200"/>
              <a:buFont typeface="Arial"/>
              <a:buChar char="❖"/>
            </a:pPr>
            <a:r>
              <a:rPr b="1" lang="en" sz="1200">
                <a:solidFill>
                  <a:schemeClr val="lt1"/>
                </a:solidFill>
              </a:rPr>
              <a:t>We encoded the labels to map each label to a number</a:t>
            </a:r>
            <a:endParaRPr b="1" sz="1200">
              <a:solidFill>
                <a:schemeClr val="lt1"/>
              </a:solidFill>
            </a:endParaRPr>
          </a:p>
          <a:p>
            <a:pPr indent="-304800" lvl="0" marL="457200" rtl="0" algn="l">
              <a:lnSpc>
                <a:spcPct val="95000"/>
              </a:lnSpc>
              <a:spcBef>
                <a:spcPts val="0"/>
              </a:spcBef>
              <a:spcAft>
                <a:spcPts val="0"/>
              </a:spcAft>
              <a:buClr>
                <a:schemeClr val="lt1"/>
              </a:buClr>
              <a:buSzPts val="1200"/>
              <a:buFont typeface="Arial"/>
              <a:buChar char="❖"/>
            </a:pPr>
            <a:r>
              <a:rPr b="1" lang="en" sz="1200">
                <a:solidFill>
                  <a:schemeClr val="lt1"/>
                </a:solidFill>
              </a:rPr>
              <a:t>Image Processing </a:t>
            </a:r>
            <a:endParaRPr b="1" sz="1200">
              <a:solidFill>
                <a:schemeClr val="lt1"/>
              </a:solidFill>
            </a:endParaRPr>
          </a:p>
          <a:p>
            <a:pPr indent="-304798" lvl="1" marL="914400" rtl="0" algn="l">
              <a:lnSpc>
                <a:spcPct val="95000"/>
              </a:lnSpc>
              <a:spcBef>
                <a:spcPts val="0"/>
              </a:spcBef>
              <a:spcAft>
                <a:spcPts val="0"/>
              </a:spcAft>
              <a:buClr>
                <a:schemeClr val="lt1"/>
              </a:buClr>
              <a:buSzPts val="1200"/>
              <a:buChar char="❏"/>
            </a:pPr>
            <a:r>
              <a:rPr b="1" lang="en" sz="1200">
                <a:solidFill>
                  <a:schemeClr val="lt1"/>
                </a:solidFill>
              </a:rPr>
              <a:t>We read the image in grayscale. </a:t>
            </a:r>
            <a:endParaRPr b="1" sz="1200">
              <a:solidFill>
                <a:schemeClr val="lt1"/>
              </a:solidFill>
            </a:endParaRPr>
          </a:p>
          <a:p>
            <a:pPr indent="-304798" lvl="1" marL="914400" rtl="0" algn="l">
              <a:lnSpc>
                <a:spcPct val="95000"/>
              </a:lnSpc>
              <a:spcBef>
                <a:spcPts val="0"/>
              </a:spcBef>
              <a:spcAft>
                <a:spcPts val="0"/>
              </a:spcAft>
              <a:buClr>
                <a:schemeClr val="lt1"/>
              </a:buClr>
              <a:buSzPts val="1200"/>
              <a:buChar char="❏"/>
            </a:pPr>
            <a:r>
              <a:rPr b="1" lang="en" sz="1200">
                <a:solidFill>
                  <a:schemeClr val="lt1"/>
                </a:solidFill>
              </a:rPr>
              <a:t>We resize all images to a fixed size </a:t>
            </a:r>
            <a:endParaRPr b="1" sz="1200">
              <a:solidFill>
                <a:schemeClr val="lt1"/>
              </a:solidFill>
            </a:endParaRPr>
          </a:p>
          <a:p>
            <a:pPr indent="-304798" lvl="1" marL="914400" rtl="0" algn="l">
              <a:lnSpc>
                <a:spcPct val="95000"/>
              </a:lnSpc>
              <a:spcBef>
                <a:spcPts val="0"/>
              </a:spcBef>
              <a:spcAft>
                <a:spcPts val="0"/>
              </a:spcAft>
              <a:buClr>
                <a:schemeClr val="lt1"/>
              </a:buClr>
              <a:buSzPts val="1200"/>
              <a:buChar char="❏"/>
            </a:pPr>
            <a:r>
              <a:rPr b="1" lang="en" sz="1200">
                <a:solidFill>
                  <a:schemeClr val="lt1"/>
                </a:solidFill>
              </a:rPr>
              <a:t>We converted each image to an array and normalized it.</a:t>
            </a:r>
            <a:endParaRPr b="1" sz="1200">
              <a:solidFill>
                <a:schemeClr val="lt1"/>
              </a:solidFill>
              <a:highlight>
                <a:srgbClr val="131417"/>
              </a:highlight>
            </a:endParaRPr>
          </a:p>
          <a:p>
            <a:pPr indent="0" lvl="0" marL="0" rtl="0" algn="l">
              <a:lnSpc>
                <a:spcPct val="95000"/>
              </a:lnSpc>
              <a:spcBef>
                <a:spcPts val="0"/>
              </a:spcBef>
              <a:spcAft>
                <a:spcPts val="0"/>
              </a:spcAft>
              <a:buNone/>
            </a:pPr>
            <a:r>
              <a:t/>
            </a:r>
            <a:endParaRPr b="1" sz="1200">
              <a:solidFill>
                <a:schemeClr val="lt1"/>
              </a:solidFill>
              <a:latin typeface="Lato"/>
              <a:ea typeface="Lato"/>
              <a:cs typeface="Lato"/>
              <a:sym typeface="Lato"/>
            </a:endParaRPr>
          </a:p>
          <a:p>
            <a:pPr indent="0" lvl="0" marL="0" rtl="0" algn="l">
              <a:lnSpc>
                <a:spcPct val="95000"/>
              </a:lnSpc>
              <a:spcBef>
                <a:spcPts val="1000"/>
              </a:spcBef>
              <a:spcAft>
                <a:spcPts val="0"/>
              </a:spcAft>
              <a:buNone/>
            </a:pPr>
            <a:r>
              <a:t/>
            </a:r>
            <a:endParaRPr sz="1200">
              <a:solidFill>
                <a:schemeClr val="lt1"/>
              </a:solidFill>
              <a:latin typeface="Lato"/>
              <a:ea typeface="Lato"/>
              <a:cs typeface="Lato"/>
              <a:sym typeface="Lato"/>
            </a:endParaRPr>
          </a:p>
          <a:p>
            <a:pPr indent="-304800" lvl="0" marL="457200" rtl="0" algn="l">
              <a:lnSpc>
                <a:spcPct val="115000"/>
              </a:lnSpc>
              <a:spcBef>
                <a:spcPts val="1200"/>
              </a:spcBef>
              <a:spcAft>
                <a:spcPts val="0"/>
              </a:spcAft>
              <a:buClr>
                <a:schemeClr val="lt1"/>
              </a:buClr>
              <a:buSzPts val="1200"/>
              <a:buFont typeface="Montserrat"/>
              <a:buChar char="➢"/>
            </a:pPr>
            <a:r>
              <a:t/>
            </a:r>
            <a:endParaRPr sz="1200">
              <a:solidFill>
                <a:schemeClr val="lt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2"/>
          <p:cNvSpPr txBox="1"/>
          <p:nvPr>
            <p:ph type="title"/>
          </p:nvPr>
        </p:nvSpPr>
        <p:spPr>
          <a:xfrm>
            <a:off x="572750" y="43600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Analysis Cont.</a:t>
            </a:r>
            <a:endParaRPr/>
          </a:p>
        </p:txBody>
      </p:sp>
      <p:sp>
        <p:nvSpPr>
          <p:cNvPr id="154" name="Google Shape;154;p22"/>
          <p:cNvSpPr txBox="1"/>
          <p:nvPr/>
        </p:nvSpPr>
        <p:spPr>
          <a:xfrm>
            <a:off x="560400" y="1512600"/>
            <a:ext cx="8023200" cy="27060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Clr>
                <a:schemeClr val="lt1"/>
              </a:buClr>
              <a:buSzPts val="1200"/>
              <a:buChar char="➢"/>
            </a:pPr>
            <a:r>
              <a:rPr b="1" lang="en" sz="1200">
                <a:solidFill>
                  <a:schemeClr val="lt1"/>
                </a:solidFill>
              </a:rPr>
              <a:t>We trained the dataset using the K cross-validation method with k=5 with different models: </a:t>
            </a:r>
            <a:endParaRPr b="1" sz="1200">
              <a:solidFill>
                <a:schemeClr val="lt1"/>
              </a:solidFill>
            </a:endParaRPr>
          </a:p>
          <a:p>
            <a:pPr indent="-304800" lvl="0" marL="914400" rtl="0" algn="l">
              <a:lnSpc>
                <a:spcPct val="115000"/>
              </a:lnSpc>
              <a:spcBef>
                <a:spcPts val="0"/>
              </a:spcBef>
              <a:spcAft>
                <a:spcPts val="0"/>
              </a:spcAft>
              <a:buClr>
                <a:schemeClr val="lt1"/>
              </a:buClr>
              <a:buSzPts val="1200"/>
              <a:buChar char="➔"/>
            </a:pPr>
            <a:r>
              <a:rPr b="1" lang="en" sz="1200">
                <a:solidFill>
                  <a:schemeClr val="lt1"/>
                </a:solidFill>
              </a:rPr>
              <a:t>  Naive Bayes</a:t>
            </a:r>
            <a:endParaRPr b="1" sz="1200">
              <a:solidFill>
                <a:schemeClr val="lt1"/>
              </a:solidFill>
            </a:endParaRPr>
          </a:p>
          <a:p>
            <a:pPr indent="-304798" lvl="2" marL="1371600" rtl="0" algn="l">
              <a:lnSpc>
                <a:spcPct val="115000"/>
              </a:lnSpc>
              <a:spcBef>
                <a:spcPts val="0"/>
              </a:spcBef>
              <a:spcAft>
                <a:spcPts val="0"/>
              </a:spcAft>
              <a:buClr>
                <a:schemeClr val="lt1"/>
              </a:buClr>
              <a:buSzPts val="1200"/>
              <a:buChar char="●"/>
            </a:pPr>
            <a:r>
              <a:rPr b="1" lang="en" sz="1200">
                <a:solidFill>
                  <a:schemeClr val="lt1"/>
                </a:solidFill>
              </a:rPr>
              <a:t>Gaussian</a:t>
            </a:r>
            <a:endParaRPr b="1" sz="1200">
              <a:solidFill>
                <a:schemeClr val="lt1"/>
              </a:solidFill>
            </a:endParaRPr>
          </a:p>
          <a:p>
            <a:pPr indent="-304798" lvl="2" marL="1371600" rtl="0" algn="l">
              <a:lnSpc>
                <a:spcPct val="115000"/>
              </a:lnSpc>
              <a:spcBef>
                <a:spcPts val="0"/>
              </a:spcBef>
              <a:spcAft>
                <a:spcPts val="0"/>
              </a:spcAft>
              <a:buClr>
                <a:schemeClr val="lt1"/>
              </a:buClr>
              <a:buSzPts val="1200"/>
              <a:buChar char="●"/>
            </a:pPr>
            <a:r>
              <a:rPr b="1" lang="en" sz="1200">
                <a:solidFill>
                  <a:schemeClr val="lt1"/>
                </a:solidFill>
              </a:rPr>
              <a:t>Multinomial</a:t>
            </a:r>
            <a:endParaRPr b="1" sz="1200">
              <a:solidFill>
                <a:schemeClr val="lt1"/>
              </a:solidFill>
            </a:endParaRPr>
          </a:p>
          <a:p>
            <a:pPr indent="-304798" lvl="1" marL="914400" rtl="0" algn="l">
              <a:lnSpc>
                <a:spcPct val="115000"/>
              </a:lnSpc>
              <a:spcBef>
                <a:spcPts val="0"/>
              </a:spcBef>
              <a:spcAft>
                <a:spcPts val="0"/>
              </a:spcAft>
              <a:buClr>
                <a:schemeClr val="lt1"/>
              </a:buClr>
              <a:buSzPts val="1200"/>
              <a:buChar char="◆"/>
            </a:pPr>
            <a:r>
              <a:rPr b="1" lang="en" sz="1200">
                <a:solidFill>
                  <a:schemeClr val="lt1"/>
                </a:solidFill>
              </a:rPr>
              <a:t>Random Forest	</a:t>
            </a:r>
            <a:endParaRPr b="1" sz="1200">
              <a:solidFill>
                <a:schemeClr val="lt1"/>
              </a:solidFill>
            </a:endParaRPr>
          </a:p>
          <a:p>
            <a:pPr indent="-304798" lvl="1" marL="914400" rtl="0" algn="l">
              <a:lnSpc>
                <a:spcPct val="115000"/>
              </a:lnSpc>
              <a:spcBef>
                <a:spcPts val="0"/>
              </a:spcBef>
              <a:spcAft>
                <a:spcPts val="0"/>
              </a:spcAft>
              <a:buClr>
                <a:schemeClr val="lt1"/>
              </a:buClr>
              <a:buSzPts val="1200"/>
              <a:buChar char="◆"/>
            </a:pPr>
            <a:r>
              <a:rPr b="1" lang="en" sz="1200">
                <a:solidFill>
                  <a:schemeClr val="lt1"/>
                </a:solidFill>
              </a:rPr>
              <a:t>K Nearest Neighbors</a:t>
            </a:r>
            <a:endParaRPr b="1" sz="1200">
              <a:solidFill>
                <a:schemeClr val="lt1"/>
              </a:solidFill>
            </a:endParaRPr>
          </a:p>
          <a:p>
            <a:pPr indent="-304798" lvl="1" marL="914400" rtl="0" algn="l">
              <a:lnSpc>
                <a:spcPct val="115000"/>
              </a:lnSpc>
              <a:spcBef>
                <a:spcPts val="0"/>
              </a:spcBef>
              <a:spcAft>
                <a:spcPts val="0"/>
              </a:spcAft>
              <a:buClr>
                <a:schemeClr val="lt1"/>
              </a:buClr>
              <a:buSzPts val="1200"/>
              <a:buChar char="◆"/>
            </a:pPr>
            <a:r>
              <a:rPr b="1" lang="en" sz="1200">
                <a:solidFill>
                  <a:schemeClr val="lt1"/>
                </a:solidFill>
              </a:rPr>
              <a:t>Support Vector Machines</a:t>
            </a:r>
            <a:endParaRPr b="1" sz="1200">
              <a:solidFill>
                <a:schemeClr val="lt1"/>
              </a:solidFill>
            </a:endParaRPr>
          </a:p>
          <a:p>
            <a:pPr indent="-304800" lvl="0" marL="457200" rtl="0" algn="l">
              <a:lnSpc>
                <a:spcPct val="115000"/>
              </a:lnSpc>
              <a:spcBef>
                <a:spcPts val="0"/>
              </a:spcBef>
              <a:spcAft>
                <a:spcPts val="0"/>
              </a:spcAft>
              <a:buClr>
                <a:schemeClr val="lt1"/>
              </a:buClr>
              <a:buSzPts val="1200"/>
              <a:buChar char="❖"/>
            </a:pPr>
            <a:r>
              <a:rPr b="1" lang="en" sz="1200">
                <a:solidFill>
                  <a:schemeClr val="lt1"/>
                </a:solidFill>
              </a:rPr>
              <a:t>For the demo, we did word segmentation of the image using Opencv and predicted the text using the best model</a:t>
            </a:r>
            <a:endParaRPr b="1" sz="1200">
              <a:solidFill>
                <a:schemeClr val="lt1"/>
              </a:solidFill>
            </a:endParaRPr>
          </a:p>
          <a:p>
            <a:pPr indent="-304800" lvl="0" marL="457200" rtl="0" algn="l">
              <a:lnSpc>
                <a:spcPct val="115000"/>
              </a:lnSpc>
              <a:spcBef>
                <a:spcPts val="0"/>
              </a:spcBef>
              <a:spcAft>
                <a:spcPts val="0"/>
              </a:spcAft>
              <a:buClr>
                <a:schemeClr val="lt1"/>
              </a:buClr>
              <a:buSzPts val="1200"/>
              <a:buChar char="❖"/>
            </a:pPr>
            <a:r>
              <a:rPr b="1" lang="en" sz="1200">
                <a:solidFill>
                  <a:schemeClr val="lt1"/>
                </a:solidFill>
              </a:rPr>
              <a:t>We converted the predicted text to voice using different engines like Google TTS and AWS Polly (For life like Speech)</a:t>
            </a:r>
            <a:endParaRPr b="1" sz="1200">
              <a:solidFill>
                <a:schemeClr val="lt1"/>
              </a:solidFill>
              <a:highlight>
                <a:schemeClr val="lt1"/>
              </a:highlight>
            </a:endParaRPr>
          </a:p>
          <a:p>
            <a:pPr indent="0" lvl="0" marL="0" rtl="0" algn="l">
              <a:lnSpc>
                <a:spcPct val="115000"/>
              </a:lnSpc>
              <a:spcBef>
                <a:spcPts val="0"/>
              </a:spcBef>
              <a:spcAft>
                <a:spcPts val="0"/>
              </a:spcAft>
              <a:buNone/>
            </a:pPr>
            <a:r>
              <a:t/>
            </a:r>
            <a:endParaRPr b="1" sz="12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58" name="Shape 158"/>
        <p:cNvGrpSpPr/>
        <p:nvPr/>
      </p:nvGrpSpPr>
      <p:grpSpPr>
        <a:xfrm>
          <a:off x="0" y="0"/>
          <a:ext cx="0" cy="0"/>
          <a:chOff x="0" y="0"/>
          <a:chExt cx="0" cy="0"/>
        </a:xfrm>
      </p:grpSpPr>
      <p:sp>
        <p:nvSpPr>
          <p:cNvPr id="159" name="Google Shape;159;p23"/>
          <p:cNvSpPr/>
          <p:nvPr/>
        </p:nvSpPr>
        <p:spPr>
          <a:xfrm rot="10592382">
            <a:off x="5513499" y="1379656"/>
            <a:ext cx="2689002" cy="2689002"/>
          </a:xfrm>
          <a:prstGeom prst="blockArc">
            <a:avLst>
              <a:gd fmla="val 2627839" name="adj1"/>
              <a:gd fmla="val 5880699" name="adj2"/>
              <a:gd fmla="val 7985" name="adj3"/>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3"/>
          <p:cNvSpPr txBox="1"/>
          <p:nvPr/>
        </p:nvSpPr>
        <p:spPr>
          <a:xfrm>
            <a:off x="417525" y="159900"/>
            <a:ext cx="10572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u="sng">
                <a:latin typeface="Lato"/>
                <a:ea typeface="Lato"/>
                <a:cs typeface="Lato"/>
                <a:sym typeface="Lato"/>
              </a:rPr>
              <a:t>Results</a:t>
            </a:r>
            <a:r>
              <a:rPr lang="en">
                <a:latin typeface="Lato"/>
                <a:ea typeface="Lato"/>
                <a:cs typeface="Lato"/>
                <a:sym typeface="Lato"/>
              </a:rPr>
              <a:t> : </a:t>
            </a:r>
            <a:endParaRPr>
              <a:latin typeface="Lato"/>
              <a:ea typeface="Lato"/>
              <a:cs typeface="Lato"/>
              <a:sym typeface="Lato"/>
            </a:endParaRPr>
          </a:p>
        </p:txBody>
      </p:sp>
      <p:sp>
        <p:nvSpPr>
          <p:cNvPr id="161" name="Google Shape;161;p23"/>
          <p:cNvSpPr txBox="1"/>
          <p:nvPr/>
        </p:nvSpPr>
        <p:spPr>
          <a:xfrm>
            <a:off x="266500" y="591000"/>
            <a:ext cx="51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Accuracy comparison of all the models </a:t>
            </a:r>
            <a:endParaRPr>
              <a:latin typeface="Lato"/>
              <a:ea typeface="Lato"/>
              <a:cs typeface="Lato"/>
              <a:sym typeface="Lato"/>
            </a:endParaRPr>
          </a:p>
        </p:txBody>
      </p:sp>
      <p:pic>
        <p:nvPicPr>
          <p:cNvPr id="162" name="Google Shape;162;p23"/>
          <p:cNvPicPr preferRelativeResize="0"/>
          <p:nvPr/>
        </p:nvPicPr>
        <p:blipFill>
          <a:blip r:embed="rId3">
            <a:alphaModFix/>
          </a:blip>
          <a:stretch>
            <a:fillRect/>
          </a:stretch>
        </p:blipFill>
        <p:spPr>
          <a:xfrm>
            <a:off x="710675" y="1119300"/>
            <a:ext cx="6582626" cy="3908724"/>
          </a:xfrm>
          <a:prstGeom prst="rect">
            <a:avLst/>
          </a:prstGeom>
          <a:noFill/>
          <a:ln>
            <a:noFill/>
          </a:ln>
        </p:spPr>
      </p:pic>
      <p:pic>
        <p:nvPicPr>
          <p:cNvPr id="163" name="Google Shape;163;p23"/>
          <p:cNvPicPr preferRelativeResize="0"/>
          <p:nvPr/>
        </p:nvPicPr>
        <p:blipFill>
          <a:blip r:embed="rId4">
            <a:alphaModFix/>
          </a:blip>
          <a:stretch>
            <a:fillRect/>
          </a:stretch>
        </p:blipFill>
        <p:spPr>
          <a:xfrm>
            <a:off x="7453200" y="991200"/>
            <a:ext cx="1466275" cy="580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